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425" r:id="rId3"/>
    <p:sldId id="427" r:id="rId4"/>
    <p:sldId id="437" r:id="rId5"/>
    <p:sldId id="438" r:id="rId6"/>
    <p:sldId id="441" r:id="rId7"/>
    <p:sldId id="428" r:id="rId8"/>
    <p:sldId id="435" r:id="rId9"/>
    <p:sldId id="444" r:id="rId10"/>
    <p:sldId id="436" r:id="rId11"/>
    <p:sldId id="429" r:id="rId12"/>
    <p:sldId id="434" r:id="rId13"/>
    <p:sldId id="430" r:id="rId14"/>
    <p:sldId id="431" r:id="rId15"/>
    <p:sldId id="445" r:id="rId16"/>
    <p:sldId id="447" r:id="rId17"/>
    <p:sldId id="443" r:id="rId18"/>
    <p:sldId id="432" r:id="rId19"/>
    <p:sldId id="439" r:id="rId20"/>
    <p:sldId id="426" r:id="rId21"/>
    <p:sldId id="440" r:id="rId22"/>
    <p:sldId id="446" r:id="rId23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5"/>
    <p:restoredTop sz="94719"/>
  </p:normalViewPr>
  <p:slideViewPr>
    <p:cSldViewPr snapToGrid="0">
      <p:cViewPr varScale="1">
        <p:scale>
          <a:sx n="105" d="100"/>
          <a:sy n="105" d="100"/>
        </p:scale>
        <p:origin x="219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DEB3E-229E-4BC7-97FA-CF9921D86466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2CAD6BB9-81A4-484C-B57F-3F45AD3A3256}">
      <dgm:prSet phldrT="[Text]"/>
      <dgm:spPr/>
      <dgm:t>
        <a:bodyPr/>
        <a:lstStyle/>
        <a:p>
          <a:r>
            <a:rPr lang="de-DE" dirty="0"/>
            <a:t>1990-2000</a:t>
          </a:r>
        </a:p>
      </dgm:t>
    </dgm:pt>
    <dgm:pt modelId="{C34AC790-8996-44BD-A7B0-6CAAF4BE860D}" type="parTrans" cxnId="{97B68F2B-7B05-4BB4-BA43-B37E66A4E746}">
      <dgm:prSet/>
      <dgm:spPr/>
      <dgm:t>
        <a:bodyPr/>
        <a:lstStyle/>
        <a:p>
          <a:endParaRPr lang="de-DE"/>
        </a:p>
      </dgm:t>
    </dgm:pt>
    <dgm:pt modelId="{A3C8BCFC-E878-430A-A98D-14E489663ADA}" type="sibTrans" cxnId="{97B68F2B-7B05-4BB4-BA43-B37E66A4E746}">
      <dgm:prSet/>
      <dgm:spPr/>
      <dgm:t>
        <a:bodyPr/>
        <a:lstStyle/>
        <a:p>
          <a:endParaRPr lang="de-DE"/>
        </a:p>
      </dgm:t>
    </dgm:pt>
    <dgm:pt modelId="{0BAF6EF8-5530-4BA5-8247-227D1EA0FAE6}">
      <dgm:prSet phldrT="[Text]"/>
      <dgm:spPr/>
      <dgm:t>
        <a:bodyPr/>
        <a:lstStyle/>
        <a:p>
          <a:r>
            <a:rPr lang="de-DE" dirty="0"/>
            <a:t>2010er</a:t>
          </a:r>
        </a:p>
      </dgm:t>
    </dgm:pt>
    <dgm:pt modelId="{D013D7F0-D33C-4177-A74E-D60D1E6C17F0}" type="parTrans" cxnId="{A2EC05F3-B40B-472C-A940-9C51D611EA9F}">
      <dgm:prSet/>
      <dgm:spPr/>
      <dgm:t>
        <a:bodyPr/>
        <a:lstStyle/>
        <a:p>
          <a:endParaRPr lang="de-DE"/>
        </a:p>
      </dgm:t>
    </dgm:pt>
    <dgm:pt modelId="{5DE1CB90-8EB0-4D6D-9661-665639FC88A0}" type="sibTrans" cxnId="{A2EC05F3-B40B-472C-A940-9C51D611EA9F}">
      <dgm:prSet/>
      <dgm:spPr/>
      <dgm:t>
        <a:bodyPr/>
        <a:lstStyle/>
        <a:p>
          <a:endParaRPr lang="de-DE"/>
        </a:p>
      </dgm:t>
    </dgm:pt>
    <dgm:pt modelId="{478A69F0-A53B-454C-8AF0-F08F6375918D}">
      <dgm:prSet phldrT="[Text]"/>
      <dgm:spPr/>
      <dgm:t>
        <a:bodyPr/>
        <a:lstStyle/>
        <a:p>
          <a:r>
            <a:rPr lang="de-DE" dirty="0"/>
            <a:t>2020er</a:t>
          </a:r>
        </a:p>
      </dgm:t>
    </dgm:pt>
    <dgm:pt modelId="{5A4502D2-A578-4C63-B17A-C9FF8ACEACF4}" type="parTrans" cxnId="{6E3BAEE1-EAB2-4ECF-A387-402418901E3A}">
      <dgm:prSet/>
      <dgm:spPr/>
      <dgm:t>
        <a:bodyPr/>
        <a:lstStyle/>
        <a:p>
          <a:endParaRPr lang="de-DE"/>
        </a:p>
      </dgm:t>
    </dgm:pt>
    <dgm:pt modelId="{3C99389E-037B-451C-832D-F3BFA1EEA3A6}" type="sibTrans" cxnId="{6E3BAEE1-EAB2-4ECF-A387-402418901E3A}">
      <dgm:prSet/>
      <dgm:spPr/>
      <dgm:t>
        <a:bodyPr/>
        <a:lstStyle/>
        <a:p>
          <a:endParaRPr lang="de-DE"/>
        </a:p>
      </dgm:t>
    </dgm:pt>
    <dgm:pt modelId="{8CA1548C-B428-4419-8B7B-18082B143888}">
      <dgm:prSet phldrT="[Text]"/>
      <dgm:spPr/>
      <dgm:t>
        <a:bodyPr/>
        <a:lstStyle/>
        <a:p>
          <a:r>
            <a:rPr lang="de-DE" dirty="0"/>
            <a:t>2024</a:t>
          </a:r>
        </a:p>
      </dgm:t>
    </dgm:pt>
    <dgm:pt modelId="{1DB45391-3D85-4352-9852-9DC708AAC32D}" type="parTrans" cxnId="{7F7B7378-137F-4A06-BD3C-739D5578D2FC}">
      <dgm:prSet/>
      <dgm:spPr/>
      <dgm:t>
        <a:bodyPr/>
        <a:lstStyle/>
        <a:p>
          <a:endParaRPr lang="de-DE"/>
        </a:p>
      </dgm:t>
    </dgm:pt>
    <dgm:pt modelId="{3FE77E5F-612B-428F-A0F9-6A7E5E13D5B9}" type="sibTrans" cxnId="{7F7B7378-137F-4A06-BD3C-739D5578D2FC}">
      <dgm:prSet/>
      <dgm:spPr/>
      <dgm:t>
        <a:bodyPr/>
        <a:lstStyle/>
        <a:p>
          <a:endParaRPr lang="de-DE"/>
        </a:p>
      </dgm:t>
    </dgm:pt>
    <dgm:pt modelId="{71903133-7F5B-4B3F-85D1-D0346BC4F35A}" type="pres">
      <dgm:prSet presAssocID="{B25DEB3E-229E-4BC7-97FA-CF9921D86466}" presName="Name0" presStyleCnt="0">
        <dgm:presLayoutVars>
          <dgm:dir/>
          <dgm:resizeHandles val="exact"/>
        </dgm:presLayoutVars>
      </dgm:prSet>
      <dgm:spPr/>
    </dgm:pt>
    <dgm:pt modelId="{96929928-E9FF-4526-9922-2E2EE9C064ED}" type="pres">
      <dgm:prSet presAssocID="{2CAD6BB9-81A4-484C-B57F-3F45AD3A3256}" presName="parTxOnly" presStyleLbl="node1" presStyleIdx="0" presStyleCnt="4">
        <dgm:presLayoutVars>
          <dgm:bulletEnabled val="1"/>
        </dgm:presLayoutVars>
      </dgm:prSet>
      <dgm:spPr/>
    </dgm:pt>
    <dgm:pt modelId="{D1B7E1FD-DC3E-4265-9621-0BEB8178BF5C}" type="pres">
      <dgm:prSet presAssocID="{A3C8BCFC-E878-430A-A98D-14E489663ADA}" presName="parSpace" presStyleCnt="0"/>
      <dgm:spPr/>
    </dgm:pt>
    <dgm:pt modelId="{34254F8F-AB16-4588-A4C4-3C147B7A26AE}" type="pres">
      <dgm:prSet presAssocID="{0BAF6EF8-5530-4BA5-8247-227D1EA0FAE6}" presName="parTxOnly" presStyleLbl="node1" presStyleIdx="1" presStyleCnt="4">
        <dgm:presLayoutVars>
          <dgm:bulletEnabled val="1"/>
        </dgm:presLayoutVars>
      </dgm:prSet>
      <dgm:spPr/>
    </dgm:pt>
    <dgm:pt modelId="{20891105-C53A-4919-A732-492374639858}" type="pres">
      <dgm:prSet presAssocID="{5DE1CB90-8EB0-4D6D-9661-665639FC88A0}" presName="parSpace" presStyleCnt="0"/>
      <dgm:spPr/>
    </dgm:pt>
    <dgm:pt modelId="{EBC40091-E53D-4EF9-BBDA-870B20D3ECF6}" type="pres">
      <dgm:prSet presAssocID="{478A69F0-A53B-454C-8AF0-F08F6375918D}" presName="parTxOnly" presStyleLbl="node1" presStyleIdx="2" presStyleCnt="4">
        <dgm:presLayoutVars>
          <dgm:bulletEnabled val="1"/>
        </dgm:presLayoutVars>
      </dgm:prSet>
      <dgm:spPr/>
    </dgm:pt>
    <dgm:pt modelId="{DB0B2CE1-3A2E-4075-86E3-6DFA771247F1}" type="pres">
      <dgm:prSet presAssocID="{3C99389E-037B-451C-832D-F3BFA1EEA3A6}" presName="parSpace" presStyleCnt="0"/>
      <dgm:spPr/>
    </dgm:pt>
    <dgm:pt modelId="{75B2CDA3-AC02-4A17-9859-51520C919627}" type="pres">
      <dgm:prSet presAssocID="{8CA1548C-B428-4419-8B7B-18082B143888}" presName="parTxOnly" presStyleLbl="node1" presStyleIdx="3" presStyleCnt="4" custLinFactNeighborX="499" custLinFactNeighborY="623">
        <dgm:presLayoutVars>
          <dgm:bulletEnabled val="1"/>
        </dgm:presLayoutVars>
      </dgm:prSet>
      <dgm:spPr/>
    </dgm:pt>
  </dgm:ptLst>
  <dgm:cxnLst>
    <dgm:cxn modelId="{97B68F2B-7B05-4BB4-BA43-B37E66A4E746}" srcId="{B25DEB3E-229E-4BC7-97FA-CF9921D86466}" destId="{2CAD6BB9-81A4-484C-B57F-3F45AD3A3256}" srcOrd="0" destOrd="0" parTransId="{C34AC790-8996-44BD-A7B0-6CAAF4BE860D}" sibTransId="{A3C8BCFC-E878-430A-A98D-14E489663ADA}"/>
    <dgm:cxn modelId="{06635039-517B-476E-8E3F-3A53F3A8C788}" type="presOf" srcId="{478A69F0-A53B-454C-8AF0-F08F6375918D}" destId="{EBC40091-E53D-4EF9-BBDA-870B20D3ECF6}" srcOrd="0" destOrd="0" presId="urn:microsoft.com/office/officeart/2005/8/layout/hChevron3"/>
    <dgm:cxn modelId="{6786C564-6687-4D9C-8871-4E115E7A10CA}" type="presOf" srcId="{B25DEB3E-229E-4BC7-97FA-CF9921D86466}" destId="{71903133-7F5B-4B3F-85D1-D0346BC4F35A}" srcOrd="0" destOrd="0" presId="urn:microsoft.com/office/officeart/2005/8/layout/hChevron3"/>
    <dgm:cxn modelId="{7F7B7378-137F-4A06-BD3C-739D5578D2FC}" srcId="{B25DEB3E-229E-4BC7-97FA-CF9921D86466}" destId="{8CA1548C-B428-4419-8B7B-18082B143888}" srcOrd="3" destOrd="0" parTransId="{1DB45391-3D85-4352-9852-9DC708AAC32D}" sibTransId="{3FE77E5F-612B-428F-A0F9-6A7E5E13D5B9}"/>
    <dgm:cxn modelId="{2F91B9D9-AC1D-4998-AF2E-125336EB1A5E}" type="presOf" srcId="{2CAD6BB9-81A4-484C-B57F-3F45AD3A3256}" destId="{96929928-E9FF-4526-9922-2E2EE9C064ED}" srcOrd="0" destOrd="0" presId="urn:microsoft.com/office/officeart/2005/8/layout/hChevron3"/>
    <dgm:cxn modelId="{6E3BAEE1-EAB2-4ECF-A387-402418901E3A}" srcId="{B25DEB3E-229E-4BC7-97FA-CF9921D86466}" destId="{478A69F0-A53B-454C-8AF0-F08F6375918D}" srcOrd="2" destOrd="0" parTransId="{5A4502D2-A578-4C63-B17A-C9FF8ACEACF4}" sibTransId="{3C99389E-037B-451C-832D-F3BFA1EEA3A6}"/>
    <dgm:cxn modelId="{3C8372ED-80C3-4225-B94E-FA3DA6A3AE55}" type="presOf" srcId="{0BAF6EF8-5530-4BA5-8247-227D1EA0FAE6}" destId="{34254F8F-AB16-4588-A4C4-3C147B7A26AE}" srcOrd="0" destOrd="0" presId="urn:microsoft.com/office/officeart/2005/8/layout/hChevron3"/>
    <dgm:cxn modelId="{7086B2ED-22CD-4937-BBAE-E9145879BA34}" type="presOf" srcId="{8CA1548C-B428-4419-8B7B-18082B143888}" destId="{75B2CDA3-AC02-4A17-9859-51520C919627}" srcOrd="0" destOrd="0" presId="urn:microsoft.com/office/officeart/2005/8/layout/hChevron3"/>
    <dgm:cxn modelId="{A2EC05F3-B40B-472C-A940-9C51D611EA9F}" srcId="{B25DEB3E-229E-4BC7-97FA-CF9921D86466}" destId="{0BAF6EF8-5530-4BA5-8247-227D1EA0FAE6}" srcOrd="1" destOrd="0" parTransId="{D013D7F0-D33C-4177-A74E-D60D1E6C17F0}" sibTransId="{5DE1CB90-8EB0-4D6D-9661-665639FC88A0}"/>
    <dgm:cxn modelId="{AAC68E32-5315-42D2-90DB-717FE6507E25}" type="presParOf" srcId="{71903133-7F5B-4B3F-85D1-D0346BC4F35A}" destId="{96929928-E9FF-4526-9922-2E2EE9C064ED}" srcOrd="0" destOrd="0" presId="urn:microsoft.com/office/officeart/2005/8/layout/hChevron3"/>
    <dgm:cxn modelId="{0904CDEC-E059-4A9E-9A0C-05CB4CF67ABD}" type="presParOf" srcId="{71903133-7F5B-4B3F-85D1-D0346BC4F35A}" destId="{D1B7E1FD-DC3E-4265-9621-0BEB8178BF5C}" srcOrd="1" destOrd="0" presId="urn:microsoft.com/office/officeart/2005/8/layout/hChevron3"/>
    <dgm:cxn modelId="{A02102D6-5620-4D51-B012-CE03227443FA}" type="presParOf" srcId="{71903133-7F5B-4B3F-85D1-D0346BC4F35A}" destId="{34254F8F-AB16-4588-A4C4-3C147B7A26AE}" srcOrd="2" destOrd="0" presId="urn:microsoft.com/office/officeart/2005/8/layout/hChevron3"/>
    <dgm:cxn modelId="{82726F69-19FE-48AA-A1EA-46A13E36FC06}" type="presParOf" srcId="{71903133-7F5B-4B3F-85D1-D0346BC4F35A}" destId="{20891105-C53A-4919-A732-492374639858}" srcOrd="3" destOrd="0" presId="urn:microsoft.com/office/officeart/2005/8/layout/hChevron3"/>
    <dgm:cxn modelId="{0B6376FC-E266-4E96-855F-3B8BB2146745}" type="presParOf" srcId="{71903133-7F5B-4B3F-85D1-D0346BC4F35A}" destId="{EBC40091-E53D-4EF9-BBDA-870B20D3ECF6}" srcOrd="4" destOrd="0" presId="urn:microsoft.com/office/officeart/2005/8/layout/hChevron3"/>
    <dgm:cxn modelId="{1409B1EF-5510-466B-9624-5885F05BC77C}" type="presParOf" srcId="{71903133-7F5B-4B3F-85D1-D0346BC4F35A}" destId="{DB0B2CE1-3A2E-4075-86E3-6DFA771247F1}" srcOrd="5" destOrd="0" presId="urn:microsoft.com/office/officeart/2005/8/layout/hChevron3"/>
    <dgm:cxn modelId="{0230620C-CC4E-40F6-A003-5959A6752DCF}" type="presParOf" srcId="{71903133-7F5B-4B3F-85D1-D0346BC4F35A}" destId="{75B2CDA3-AC02-4A17-9859-51520C9196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29928-E9FF-4526-9922-2E2EE9C064ED}">
      <dsp:nvSpPr>
        <dsp:cNvPr id="0" name=""/>
        <dsp:cNvSpPr/>
      </dsp:nvSpPr>
      <dsp:spPr>
        <a:xfrm>
          <a:off x="2276" y="1575142"/>
          <a:ext cx="2284286" cy="9137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1990-2000</a:t>
          </a:r>
        </a:p>
      </dsp:txBody>
      <dsp:txXfrm>
        <a:off x="2276" y="1575142"/>
        <a:ext cx="2055858" cy="913714"/>
      </dsp:txXfrm>
    </dsp:sp>
    <dsp:sp modelId="{34254F8F-AB16-4588-A4C4-3C147B7A26AE}">
      <dsp:nvSpPr>
        <dsp:cNvPr id="0" name=""/>
        <dsp:cNvSpPr/>
      </dsp:nvSpPr>
      <dsp:spPr>
        <a:xfrm>
          <a:off x="1829705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2010er</a:t>
          </a:r>
        </a:p>
      </dsp:txBody>
      <dsp:txXfrm>
        <a:off x="2286562" y="1575142"/>
        <a:ext cx="1370572" cy="913714"/>
      </dsp:txXfrm>
    </dsp:sp>
    <dsp:sp modelId="{EBC40091-E53D-4EF9-BBDA-870B20D3ECF6}">
      <dsp:nvSpPr>
        <dsp:cNvPr id="0" name=""/>
        <dsp:cNvSpPr/>
      </dsp:nvSpPr>
      <dsp:spPr>
        <a:xfrm>
          <a:off x="3657134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2020er</a:t>
          </a:r>
        </a:p>
      </dsp:txBody>
      <dsp:txXfrm>
        <a:off x="4113991" y="1575142"/>
        <a:ext cx="1370572" cy="913714"/>
      </dsp:txXfrm>
    </dsp:sp>
    <dsp:sp modelId="{75B2CDA3-AC02-4A17-9859-51520C919627}">
      <dsp:nvSpPr>
        <dsp:cNvPr id="0" name=""/>
        <dsp:cNvSpPr/>
      </dsp:nvSpPr>
      <dsp:spPr>
        <a:xfrm>
          <a:off x="5486840" y="1580835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2024</a:t>
          </a:r>
        </a:p>
      </dsp:txBody>
      <dsp:txXfrm>
        <a:off x="5943697" y="1580835"/>
        <a:ext cx="1370572" cy="91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20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3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338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777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64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55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2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27.06.2024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27.06.2024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27.06.2024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AR: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/>
              <a:t>04.07.2024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sz="2200" u="sng" dirty="0"/>
              <a:t>Von Zuhause (Primär)</a:t>
            </a:r>
            <a:br>
              <a:rPr lang="de-DE" sz="2200" u="sng" dirty="0"/>
            </a:br>
            <a:r>
              <a:rPr lang="de-DE" sz="2200" dirty="0"/>
              <a:t>Augmentieren einzelner Personen oder ganzer Räume in einen anderen Raum </a:t>
            </a:r>
            <a:br>
              <a:rPr lang="de-DE" sz="2200" u="sng" dirty="0"/>
            </a:br>
            <a:r>
              <a:rPr lang="de-DE" sz="2200" u="sng" dirty="0"/>
              <a:t>Potential:</a:t>
            </a:r>
          </a:p>
          <a:p>
            <a:r>
              <a:rPr lang="de-DE" sz="2200" dirty="0"/>
              <a:t>Fernunterricht aufgrund von</a:t>
            </a:r>
          </a:p>
          <a:p>
            <a:pPr lvl="1"/>
            <a:r>
              <a:rPr lang="de-DE" dirty="0"/>
              <a:t>Quarantäne (Pandemisch, Individuell)</a:t>
            </a:r>
          </a:p>
          <a:p>
            <a:pPr lvl="1"/>
            <a:r>
              <a:rPr lang="de-DE" dirty="0"/>
              <a:t>Unzureichend vorhandener Infrastruktur</a:t>
            </a:r>
            <a:br>
              <a:rPr lang="de-DE" dirty="0"/>
            </a:br>
            <a:r>
              <a:rPr lang="de-DE" dirty="0"/>
              <a:t>(Teilweise unzumutbaren Schulentfernungen)</a:t>
            </a:r>
            <a:endParaRPr lang="de-DE" u="sng" dirty="0"/>
          </a:p>
          <a:p>
            <a:pPr marL="0" indent="0">
              <a:buNone/>
            </a:pPr>
            <a:r>
              <a:rPr lang="de-DE" sz="2200" u="sng" dirty="0"/>
              <a:t>Hürden:</a:t>
            </a:r>
          </a:p>
          <a:p>
            <a:r>
              <a:rPr lang="de-DE" sz="2200" dirty="0"/>
              <a:t>Noch nicht vollständig entwickelte Technik (teuer)</a:t>
            </a:r>
          </a:p>
          <a:p>
            <a:pPr lvl="1"/>
            <a:r>
              <a:rPr lang="de-DE" dirty="0"/>
              <a:t>Echtzeit Scannen von ganzen Personen und Räumen</a:t>
            </a:r>
          </a:p>
          <a:p>
            <a:pPr lvl="1"/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26" name="Picture 2" descr="Spatial's VR Meeting Rooms Are Now Open to Everyone | WIRED">
            <a:extLst>
              <a:ext uri="{FF2B5EF4-FFF2-40B4-BE49-F238E27FC236}">
                <a16:creationId xmlns:a16="http://schemas.microsoft.com/office/drawing/2014/main" id="{57D382B7-3BB6-8900-D359-7932E959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54" y="2520287"/>
            <a:ext cx="2636292" cy="14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EDF5E-3A85-764D-E098-D0B896B36DCE}"/>
              </a:ext>
            </a:extLst>
          </p:cNvPr>
          <p:cNvSpPr txBox="1"/>
          <p:nvPr/>
        </p:nvSpPr>
        <p:spPr>
          <a:xfrm>
            <a:off x="7466776" y="4002224"/>
            <a:ext cx="1404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Exemplarisch [10]</a:t>
            </a:r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Grundbildung (K-12 Education)</a:t>
            </a:r>
          </a:p>
          <a:p>
            <a:r>
              <a:rPr lang="de-DE" dirty="0"/>
              <a:t>Motivationsbedingt (Gamification)</a:t>
            </a:r>
          </a:p>
          <a:p>
            <a:r>
              <a:rPr lang="de-DE" dirty="0"/>
              <a:t>Komplexe Konzepte visualisieren</a:t>
            </a:r>
            <a:br>
              <a:rPr lang="de-DE" dirty="0"/>
            </a:br>
            <a:r>
              <a:rPr lang="de-DE" dirty="0"/>
              <a:t>(Geschichte, Biologie, Physik)</a:t>
            </a:r>
          </a:p>
          <a:p>
            <a:r>
              <a:rPr lang="de-DE" dirty="0"/>
              <a:t>Projektarbeiten, soziales Lernen</a:t>
            </a:r>
          </a:p>
          <a:p>
            <a:r>
              <a:rPr lang="de-DE" dirty="0"/>
              <a:t>Herausforderungen:</a:t>
            </a:r>
          </a:p>
          <a:p>
            <a:pPr lvl="1"/>
            <a:r>
              <a:rPr lang="de-DE" dirty="0"/>
              <a:t>Kosten, mangelnde technische Unterstützung, Lehrerfortbildung</a:t>
            </a:r>
          </a:p>
          <a:p>
            <a:pPr lvl="1"/>
            <a:r>
              <a:rPr lang="de-DE" dirty="0"/>
              <a:t>Sinnvolle Integration in bestehenden Lehrplan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BA95-162C-3AB5-19CD-893CF40C98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8273B-0BA7-6724-EF54-286DAE6BEE97}"/>
              </a:ext>
            </a:extLst>
          </p:cNvPr>
          <p:cNvSpPr txBox="1"/>
          <p:nvPr/>
        </p:nvSpPr>
        <p:spPr>
          <a:xfrm>
            <a:off x="864616" y="5242825"/>
            <a:ext cx="920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Hochschule</a:t>
            </a:r>
          </a:p>
          <a:p>
            <a:r>
              <a:rPr lang="de-DE" dirty="0"/>
              <a:t>Visualisierung von traditionell schwer greifbaren Konzepten</a:t>
            </a:r>
          </a:p>
          <a:p>
            <a:pPr lvl="1"/>
            <a:r>
              <a:rPr lang="de-DE" dirty="0" err="1"/>
              <a:t>v.A.</a:t>
            </a:r>
            <a:r>
              <a:rPr lang="de-DE" dirty="0"/>
              <a:t> Medizin, Ingenieurwesen, Naturwissenschaften, Architektur</a:t>
            </a:r>
          </a:p>
          <a:p>
            <a:r>
              <a:rPr lang="de-DE" dirty="0"/>
              <a:t>Experimentelles Lernen (Labor)</a:t>
            </a:r>
          </a:p>
          <a:p>
            <a:pPr lvl="1"/>
            <a:r>
              <a:rPr lang="de-DE" dirty="0"/>
              <a:t>Realistische Simulationen und Übungsmöglichkeiten</a:t>
            </a:r>
            <a:br>
              <a:rPr lang="de-DE" dirty="0"/>
            </a:br>
            <a:r>
              <a:rPr lang="de-DE" dirty="0"/>
              <a:t>(Medizin Praktika, Chemie Laboranten, Maschinenbau)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C75F-5150-D9A0-4823-09E044A8B5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3D969-5663-D2BA-BD01-4987545ACBD4}"/>
              </a:ext>
            </a:extLst>
          </p:cNvPr>
          <p:cNvSpPr txBox="1"/>
          <p:nvPr/>
        </p:nvSpPr>
        <p:spPr>
          <a:xfrm>
            <a:off x="508000" y="5042770"/>
            <a:ext cx="920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Komplex, industrielle Prozesse visualisieren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von Technikern auf spezielle, neue Maschinen und Systeme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Echtzeitinformationen und Anweisungen bei Wartungs- und Reparaturarbeiten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Schulung durch Remote-Unterstützung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Herausforderungen: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Hohe Investition und technische Infrastruktur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Cooking Math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Lehren von grundlegenden mathematischen Aufgaben</a:t>
            </a:r>
            <a:br>
              <a:rPr lang="de-DE" dirty="0"/>
            </a:br>
            <a:r>
              <a:rPr lang="de-DE" dirty="0"/>
              <a:t>(Griechisches Curriculum)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„Kochaufgaben“ (Rezepte)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Picture 9" descr="Two girls sitting at a table looking at a tablet&#10;&#10;Description automatically generated">
            <a:extLst>
              <a:ext uri="{FF2B5EF4-FFF2-40B4-BE49-F238E27FC236}">
                <a16:creationId xmlns:a16="http://schemas.microsoft.com/office/drawing/2014/main" id="{49EA5D39-8080-409E-95DF-E54AFE6E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3685200"/>
            <a:ext cx="35433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pic>
        <p:nvPicPr>
          <p:cNvPr id="9" name="Content Placeholder 8" descr="A table with a qr code and eggs&#10;&#10;Description automatically generated">
            <a:extLst>
              <a:ext uri="{FF2B5EF4-FFF2-40B4-BE49-F238E27FC236}">
                <a16:creationId xmlns:a16="http://schemas.microsoft.com/office/drawing/2014/main" id="{80946017-77F6-E6A3-49E7-F971F852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9" y="1571243"/>
            <a:ext cx="3734812" cy="223036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1" name="Picture 10" descr="A black square with a yellow block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B53200F3-5791-BEEB-0352-499A5B939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6" y="4118045"/>
            <a:ext cx="3470309" cy="2074321"/>
          </a:xfrm>
          <a:prstGeom prst="rect">
            <a:avLst/>
          </a:prstGeom>
        </p:spPr>
      </p:pic>
      <p:pic>
        <p:nvPicPr>
          <p:cNvPr id="12" name="Picture 11" descr="A digital image of a scale and a ball&#10;&#10;Description automatically generated with medium confidence">
            <a:extLst>
              <a:ext uri="{FF2B5EF4-FFF2-40B4-BE49-F238E27FC236}">
                <a16:creationId xmlns:a16="http://schemas.microsoft.com/office/drawing/2014/main" id="{AC5A484C-BF9C-B9AA-A409-81F673719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8" y="1571243"/>
            <a:ext cx="3058893" cy="185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4A8F3-E1CC-4B43-E697-EC202CE6AE2C}"/>
              </a:ext>
            </a:extLst>
          </p:cNvPr>
          <p:cNvSpPr txBox="1"/>
          <p:nvPr/>
        </p:nvSpPr>
        <p:spPr>
          <a:xfrm>
            <a:off x="697448" y="3373866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Gleichungen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7F9C0-4498-94F5-54F3-8E096C97344D}"/>
              </a:ext>
            </a:extLst>
          </p:cNvPr>
          <p:cNvSpPr txBox="1"/>
          <p:nvPr/>
        </p:nvSpPr>
        <p:spPr>
          <a:xfrm>
            <a:off x="4210936" y="5816750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Geometrie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3EF10-5E52-86C2-8C93-6D8AE2A26F31}"/>
              </a:ext>
            </a:extLst>
          </p:cNvPr>
          <p:cNvSpPr txBox="1"/>
          <p:nvPr/>
        </p:nvSpPr>
        <p:spPr>
          <a:xfrm>
            <a:off x="4888006" y="3786438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Rationale Zahlen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56C25-D690-D598-7099-52E5872A282C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56280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TODO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249956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GeoGebra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GeoGebra AR (</a:t>
            </a:r>
            <a:r>
              <a:rPr lang="de-DE" dirty="0" err="1"/>
              <a:t>ARCore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3-dimensionale Objekte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Vektorräume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Visualisierung im </a:t>
            </a:r>
            <a:br>
              <a:rPr lang="de-DE" dirty="0"/>
            </a:br>
            <a:r>
              <a:rPr lang="de-DE" dirty="0"/>
              <a:t>Unterricht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Anwendungsaufgaben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Picture 6" descr="Screens screenshots of a video game&#10;&#10;Description automatically generated">
            <a:extLst>
              <a:ext uri="{FF2B5EF4-FFF2-40B4-BE49-F238E27FC236}">
                <a16:creationId xmlns:a16="http://schemas.microsoft.com/office/drawing/2014/main" id="{0A69F0E1-C4AC-1A1F-6DF3-EA0B813CE3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38400"/>
            <a:ext cx="3854450" cy="3403600"/>
          </a:xfrm>
          <a:prstGeom prst="rect">
            <a:avLst/>
          </a:prstGeom>
        </p:spPr>
      </p:pic>
      <p:pic>
        <p:nvPicPr>
          <p:cNvPr id="2050" name="Picture 2" descr="GeoGebra 3D with AR (Google): Explorations &amp; Lesson Ideas – GeoGebra">
            <a:extLst>
              <a:ext uri="{FF2B5EF4-FFF2-40B4-BE49-F238E27FC236}">
                <a16:creationId xmlns:a16="http://schemas.microsoft.com/office/drawing/2014/main" id="{5DBE6E1E-6F9D-96B6-6CCE-9133642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88" y="685800"/>
            <a:ext cx="1385824" cy="13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FBEA4-CFAB-9696-11AA-486B255F8E47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258089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Content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7D26C39-9BD4-11F5-16F7-E2AFA7771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4" y="1631966"/>
            <a:ext cx="3809524" cy="380952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A2D2-CB19-BFF1-DED2-DEC5F470EC12}"/>
              </a:ext>
            </a:extLst>
          </p:cNvPr>
          <p:cNvSpPr txBox="1"/>
          <p:nvPr/>
        </p:nvSpPr>
        <p:spPr>
          <a:xfrm>
            <a:off x="2667238" y="5441490"/>
            <a:ext cx="115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lydr.io/ar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B05E-7087-E0D1-9E98-4EBB4678D19A}"/>
              </a:ext>
            </a:extLst>
          </p:cNvPr>
          <p:cNvSpPr txBox="1"/>
          <p:nvPr/>
        </p:nvSpPr>
        <p:spPr>
          <a:xfrm>
            <a:off x="7799832" y="5923545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  <p:pic>
        <p:nvPicPr>
          <p:cNvPr id="6" name="Picture 5" descr="A skeleton on a tablet&#10;&#10;Description automatically generated">
            <a:extLst>
              <a:ext uri="{FF2B5EF4-FFF2-40B4-BE49-F238E27FC236}">
                <a16:creationId xmlns:a16="http://schemas.microsoft.com/office/drawing/2014/main" id="{EF2D73FE-049C-D92B-4A27-7959EAD87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05" y="1881664"/>
            <a:ext cx="2139606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68992CEB-CC7B-94A8-B1B5-D0F446C5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0038"/>
          <a:stretch/>
        </p:blipFill>
        <p:spPr>
          <a:xfrm>
            <a:off x="0" y="10"/>
            <a:ext cx="9143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8F0B3FF-5B08-06B9-B9DA-F6E2F2C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9E8D-7547-DF32-F455-BEEB6580DD8B}"/>
              </a:ext>
            </a:extLst>
          </p:cNvPr>
          <p:cNvSpPr txBox="1"/>
          <p:nvPr/>
        </p:nvSpPr>
        <p:spPr>
          <a:xfrm>
            <a:off x="7564374" y="5668410"/>
            <a:ext cx="150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3D Model Cop</a:t>
            </a:r>
            <a:r>
              <a:rPr lang="de-DE" sz="800" dirty="0" err="1"/>
              <a:t>yright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https://www.turbosquid.com/3d-models/human-skeleton-1-587567</a:t>
            </a:r>
          </a:p>
          <a:p>
            <a:r>
              <a:rPr lang="de-DE" sz="800" dirty="0"/>
              <a:t>+</a:t>
            </a:r>
          </a:p>
          <a:p>
            <a:r>
              <a:rPr lang="de-DE" sz="800" dirty="0"/>
              <a:t>Tobias Klingenberg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631C7-1528-ACB9-0524-EDEE2DDF06C3}"/>
              </a:ext>
            </a:extLst>
          </p:cNvPr>
          <p:cNvSpPr txBox="1"/>
          <p:nvPr/>
        </p:nvSpPr>
        <p:spPr>
          <a:xfrm>
            <a:off x="8037576" y="531952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0A28C3-0077-DBE1-6F37-245DBDF8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32" y="113830"/>
            <a:ext cx="585216" cy="3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968DC-AF1A-FC98-8FD7-6A8D68DC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374" y="6531376"/>
            <a:ext cx="1506474" cy="2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 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artel"/>
              </a:rPr>
              <a:t>H. Cetin, “A Systematic Review of Studies on Augmented Reality Based Applications in Primary Education”, IJELS, 2022 </a:t>
            </a:r>
            <a:endParaRPr lang="de-DE" dirty="0"/>
          </a:p>
          <a:p>
            <a:pPr>
              <a:buFont typeface="Wingdings" pitchFamily="2" charset="2"/>
              <a:buChar char="§"/>
            </a:pPr>
            <a:r>
              <a:rPr lang="de-DE" dirty="0"/>
              <a:t>[2] </a:t>
            </a:r>
            <a:r>
              <a:rPr lang="de-DE" sz="1800" dirty="0">
                <a:latin typeface="Martel"/>
              </a:rPr>
              <a:t>J. Zhang, G. Li, Q. Huang, Q. Feng and H. Luo, „</a:t>
            </a:r>
            <a:r>
              <a:rPr lang="en-US" sz="1800" dirty="0">
                <a:latin typeface="Martel"/>
              </a:rPr>
              <a:t>Augmented Reality in K–12 Education A Systematic Review and Meta-Analysis of the Literature from 2000 to 2020”, MDPI 2022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[3]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Martel"/>
              </a:rPr>
              <a:t> </a:t>
            </a:r>
            <a:r>
              <a:rPr lang="en-GB" sz="1800" dirty="0"/>
              <a:t>Dunleavy, M., Dede, C., &amp; Mitchell, R. (2009). "Affordances and Limitations of Immersive Participatory Augmented Reality Simulations for Teaching and Learning". </a:t>
            </a:r>
            <a:r>
              <a:rPr lang="en-GB" sz="1800" i="1" dirty="0"/>
              <a:t>Journal of Science Education and Technology</a:t>
            </a:r>
            <a:r>
              <a:rPr lang="en-GB" sz="18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[4] </a:t>
            </a:r>
            <a:r>
              <a:rPr lang="de-DE" sz="1800" dirty="0">
                <a:latin typeface="Martel"/>
              </a:rPr>
              <a:t>Santos, M. E. C., Chen, A., </a:t>
            </a:r>
            <a:r>
              <a:rPr lang="de-DE" sz="1800" dirty="0" err="1">
                <a:latin typeface="Martel"/>
              </a:rPr>
              <a:t>Taketomi</a:t>
            </a:r>
            <a:r>
              <a:rPr lang="de-DE" sz="1800" dirty="0">
                <a:latin typeface="Martel"/>
              </a:rPr>
              <a:t>, T., Yamamoto, G., Miyazaki, J., &amp; Kato, H, "</a:t>
            </a:r>
            <a:r>
              <a:rPr lang="de-DE" sz="1800" dirty="0" err="1">
                <a:latin typeface="Martel"/>
              </a:rPr>
              <a:t>Augmented</a:t>
            </a:r>
            <a:r>
              <a:rPr lang="de-DE" sz="1800" dirty="0">
                <a:latin typeface="Martel"/>
              </a:rPr>
              <a:t> Reality Learning </a:t>
            </a:r>
            <a:r>
              <a:rPr lang="de-DE" sz="1800" dirty="0" err="1">
                <a:latin typeface="Martel"/>
              </a:rPr>
              <a:t>Experiences</a:t>
            </a:r>
            <a:r>
              <a:rPr lang="de-DE" sz="1800" dirty="0">
                <a:latin typeface="Martel"/>
              </a:rPr>
              <a:t>: Survey </a:t>
            </a:r>
            <a:r>
              <a:rPr lang="de-DE" sz="1800" dirty="0" err="1">
                <a:latin typeface="Martel"/>
              </a:rPr>
              <a:t>of</a:t>
            </a:r>
            <a:r>
              <a:rPr lang="de-DE" sz="1800" dirty="0">
                <a:latin typeface="Martel"/>
              </a:rPr>
              <a:t> Prototype Design and Evaluation". </a:t>
            </a:r>
            <a:r>
              <a:rPr lang="de-DE" sz="1800" i="1" dirty="0">
                <a:latin typeface="Martel"/>
              </a:rPr>
              <a:t>IEEE Transactions on Learning Technologies, 2014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[5] </a:t>
            </a:r>
            <a:r>
              <a:rPr lang="en-US" sz="1800" dirty="0">
                <a:latin typeface="Martel"/>
              </a:rPr>
              <a:t>Bacca, J., </a:t>
            </a:r>
            <a:r>
              <a:rPr lang="en-US" sz="1800" dirty="0" err="1">
                <a:latin typeface="Martel"/>
              </a:rPr>
              <a:t>Baldiris</a:t>
            </a:r>
            <a:r>
              <a:rPr lang="en-US" sz="1800" dirty="0">
                <a:latin typeface="Martel"/>
              </a:rPr>
              <a:t>, S., </a:t>
            </a:r>
            <a:r>
              <a:rPr lang="en-US" sz="1800" dirty="0" err="1">
                <a:latin typeface="Martel"/>
              </a:rPr>
              <a:t>Fabregat</a:t>
            </a:r>
            <a:r>
              <a:rPr lang="en-US" sz="1800" dirty="0">
                <a:latin typeface="Martel"/>
              </a:rPr>
              <a:t>, R., Graf, S., &amp; </a:t>
            </a:r>
            <a:r>
              <a:rPr lang="en-US" sz="1800" dirty="0" err="1">
                <a:latin typeface="Martel"/>
              </a:rPr>
              <a:t>Kinshuk</a:t>
            </a:r>
            <a:r>
              <a:rPr lang="en-US" sz="1800" dirty="0">
                <a:latin typeface="Martel"/>
              </a:rPr>
              <a:t>, "Augmented Reality Trends in Education: A Systematic Review of Research and Applications". Educational Technology &amp; Society, 2014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[6] </a:t>
            </a:r>
            <a:r>
              <a:rPr lang="de-DE" sz="1800" dirty="0">
                <a:latin typeface="Martel"/>
              </a:rPr>
              <a:t>https://www.marketresearchfuture.com/reports/ar-vr-in-education-market-10834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[7]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M., &amp;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G., "Advantages and challenges associated with augmented reality for education: A systematic review of the literature". Educational Research Review, 2017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[8] </a:t>
            </a:r>
            <a:r>
              <a:rPr lang="de-DE" sz="1800" dirty="0">
                <a:latin typeface="Martel"/>
              </a:rPr>
              <a:t>https://zspace.com/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+mj-lt"/>
              </a:rPr>
              <a:t>[9] </a:t>
            </a:r>
            <a:r>
              <a:rPr lang="en-US" sz="1800" dirty="0">
                <a:latin typeface="Martel"/>
              </a:rPr>
              <a:t>Chen, P., Liu, X., Cheng, W., &amp; Huang, R. (2017). "A review of using augmented reality in education from 2011 to 2016". Innovations in Smart Learning.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latin typeface="Martel"/>
              </a:rPr>
              <a:t>https://www.wired.com/story/spatial-vr-ar-collaborative-spaces/</a:t>
            </a:r>
          </a:p>
          <a:p>
            <a:pPr>
              <a:buFont typeface="Wingdings" pitchFamily="2" charset="2"/>
              <a:buChar char="§"/>
            </a:pPr>
            <a:r>
              <a:rPr lang="de-DE" sz="2200" dirty="0">
                <a:latin typeface="+mj-lt"/>
                <a:cs typeface="Arial" panose="020B0604020202020204" pitchFamily="34" charset="0"/>
              </a:rPr>
              <a:t>[11]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Volioti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Christina, Christos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Orovas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Theodosios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Sapounidis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George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Trachanas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and Euclid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Keramopoulos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 2023. "Augmented Reality in Primary Education: An Active Learning Approach in Mathematics" </a:t>
            </a:r>
            <a:r>
              <a:rPr lang="en-GB" sz="1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Computers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12, 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60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[12] </a:t>
            </a:r>
            <a:r>
              <a:rPr lang="de-DE" sz="1800" dirty="0"/>
              <a:t>https://</a:t>
            </a:r>
            <a:r>
              <a:rPr lang="de-DE" sz="1800" dirty="0" err="1"/>
              <a:t>www.geogebra.org</a:t>
            </a:r>
            <a:r>
              <a:rPr lang="de-DE" sz="1800" dirty="0"/>
              <a:t>/m/agpb7bq7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5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11460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2027984" y="14436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6588010" y="5737581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49757-A38C-CC5A-9C99-0B61B2655DB7}"/>
              </a:ext>
            </a:extLst>
          </p:cNvPr>
          <p:cNvSpPr txBox="1"/>
          <p:nvPr/>
        </p:nvSpPr>
        <p:spPr>
          <a:xfrm>
            <a:off x="6909518" y="408180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Case 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39CAF-ED69-DF70-A0FA-773B7F860A27}"/>
              </a:ext>
            </a:extLst>
          </p:cNvPr>
          <p:cNvSpPr txBox="1"/>
          <p:nvPr/>
        </p:nvSpPr>
        <p:spPr>
          <a:xfrm>
            <a:off x="4240818" y="1086062"/>
            <a:ext cx="66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Demo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Stärkere Gedächtnisleistung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Visuelle, interaktive Inhalte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Personalisiertes Lernen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Individuell an Bedürfnisse anpassbar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Kontextualisierte Lernerfahrungen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Anwenden von theoretischem Wissen in simulierten Umgebungen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Hohe Motivation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Spielerische Ansätze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87AD-069C-011A-6609-073248A0458F}"/>
              </a:ext>
            </a:extLst>
          </p:cNvPr>
          <p:cNvSpPr txBox="1"/>
          <p:nvPr/>
        </p:nvSpPr>
        <p:spPr>
          <a:xfrm>
            <a:off x="8189403" y="5972145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[3], [4]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 höhere Nachfrage</a:t>
            </a:r>
          </a:p>
          <a:p>
            <a:pPr marL="0" indent="0">
              <a:buNone/>
            </a:pPr>
            <a:r>
              <a:rPr lang="de-DE" dirty="0"/>
              <a:t>Wachstum durch:</a:t>
            </a:r>
          </a:p>
          <a:p>
            <a:r>
              <a:rPr lang="de-DE" dirty="0"/>
              <a:t>Generelles Bedürfnis </a:t>
            </a:r>
            <a:br>
              <a:rPr lang="de-DE" dirty="0"/>
            </a:br>
            <a:r>
              <a:rPr lang="de-DE" dirty="0"/>
              <a:t>nach technologischen</a:t>
            </a:r>
            <a:br>
              <a:rPr lang="de-DE" dirty="0"/>
            </a:br>
            <a:r>
              <a:rPr lang="de-DE" dirty="0"/>
              <a:t>Innovationen</a:t>
            </a:r>
          </a:p>
          <a:p>
            <a:r>
              <a:rPr lang="de-DE" dirty="0"/>
              <a:t>Abheben von konservativen Bildungsmethoden</a:t>
            </a:r>
          </a:p>
          <a:p>
            <a:r>
              <a:rPr lang="de-DE" dirty="0"/>
              <a:t>Akzeptanz durch COVID-19</a:t>
            </a:r>
          </a:p>
          <a:p>
            <a:pPr lvl="1"/>
            <a:r>
              <a:rPr lang="de-DE" dirty="0"/>
              <a:t>Umstellung auf Fernunterricht</a:t>
            </a:r>
          </a:p>
          <a:p>
            <a:pPr lvl="1"/>
            <a:r>
              <a:rPr lang="de-DE" dirty="0"/>
              <a:t>Immersives Lernen trotz räumlicher Trennung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69" y="1344000"/>
            <a:ext cx="4440905" cy="234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6B305-A645-261F-C18A-E32A550698BC}"/>
              </a:ext>
            </a:extLst>
          </p:cNvPr>
          <p:cNvSpPr txBox="1"/>
          <p:nvPr/>
        </p:nvSpPr>
        <p:spPr>
          <a:xfrm>
            <a:off x="8237839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37" y="1660332"/>
            <a:ext cx="2068053" cy="317131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Erste Integration</a:t>
            </a:r>
          </a:p>
          <a:p>
            <a:pPr marL="0" indent="0">
              <a:buNone/>
            </a:pPr>
            <a:r>
              <a:rPr lang="de-DE" dirty="0"/>
              <a:t>Experimentell</a:t>
            </a:r>
          </a:p>
          <a:p>
            <a:pPr marL="0" indent="0">
              <a:buNone/>
            </a:pPr>
            <a:r>
              <a:rPr lang="de-DE" dirty="0"/>
              <a:t>Machbarkeit / Potential Forschung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2F8440-ADEE-8DF5-07B0-59764F652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48910"/>
              </p:ext>
            </p:extLst>
          </p:nvPr>
        </p:nvGraphicFramePr>
        <p:xfrm>
          <a:off x="686436" y="3429000"/>
          <a:ext cx="777112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A810DE-EC93-A957-54E3-0303C1761050}"/>
              </a:ext>
            </a:extLst>
          </p:cNvPr>
          <p:cNvSpPr txBox="1"/>
          <p:nvPr/>
        </p:nvSpPr>
        <p:spPr>
          <a:xfrm>
            <a:off x="8457563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D00BE66-1FB4-E745-C307-80F61BE8816A}"/>
              </a:ext>
            </a:extLst>
          </p:cNvPr>
          <p:cNvSpPr txBox="1">
            <a:spLocks/>
          </p:cNvSpPr>
          <p:nvPr/>
        </p:nvSpPr>
        <p:spPr bwMode="auto">
          <a:xfrm>
            <a:off x="2373490" y="1672486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Mobile Technologie</a:t>
            </a:r>
          </a:p>
          <a:p>
            <a:pPr marL="0" indent="0">
              <a:buFontTx/>
              <a:buNone/>
            </a:pPr>
            <a:r>
              <a:rPr lang="de-DE" kern="0" dirty="0"/>
              <a:t>(Tablets, Smartphones)</a:t>
            </a:r>
          </a:p>
          <a:p>
            <a:pPr marL="0" indent="0">
              <a:buFontTx/>
              <a:buNone/>
            </a:pPr>
            <a:r>
              <a:rPr lang="de-DE" kern="0" dirty="0"/>
              <a:t>Google Glass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A8CB389-24F0-4912-4960-6BBF724348BD}"/>
              </a:ext>
            </a:extLst>
          </p:cNvPr>
          <p:cNvSpPr txBox="1">
            <a:spLocks/>
          </p:cNvSpPr>
          <p:nvPr/>
        </p:nvSpPr>
        <p:spPr bwMode="auto">
          <a:xfrm>
            <a:off x="4441543" y="166033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Kostengünstigere Plattformen</a:t>
            </a:r>
          </a:p>
          <a:p>
            <a:pPr marL="0" indent="0">
              <a:buFontTx/>
              <a:buNone/>
            </a:pPr>
            <a:r>
              <a:rPr lang="de-DE" kern="0" dirty="0"/>
              <a:t>(Google Expeditions)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28CC16-7301-A5BD-C7C3-AB857BDCEA67}"/>
              </a:ext>
            </a:extLst>
          </p:cNvPr>
          <p:cNvSpPr txBox="1">
            <a:spLocks/>
          </p:cNvSpPr>
          <p:nvPr/>
        </p:nvSpPr>
        <p:spPr bwMode="auto">
          <a:xfrm>
            <a:off x="6577965" y="166784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Verbesserte Hardware</a:t>
            </a:r>
            <a:br>
              <a:rPr lang="de-DE" kern="0" dirty="0"/>
            </a:br>
            <a:r>
              <a:rPr lang="de-DE" kern="0" dirty="0"/>
              <a:t>(Meta Quest, Vision Pro)</a:t>
            </a:r>
            <a:br>
              <a:rPr lang="de-DE" kern="0" dirty="0"/>
            </a:br>
            <a:r>
              <a:rPr lang="de-DE" kern="0" dirty="0"/>
              <a:t>Anpassung and Lerninhalte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9B16B-6FDA-B22D-49CB-E21F98D51275}"/>
              </a:ext>
            </a:extLst>
          </p:cNvPr>
          <p:cNvCxnSpPr/>
          <p:nvPr/>
        </p:nvCxnSpPr>
        <p:spPr bwMode="auto">
          <a:xfrm>
            <a:off x="2339306" y="165282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BCA2C-B74A-E30D-9BEE-95ACE8F66978}"/>
              </a:ext>
            </a:extLst>
          </p:cNvPr>
          <p:cNvCxnSpPr/>
          <p:nvPr/>
        </p:nvCxnSpPr>
        <p:spPr bwMode="auto">
          <a:xfrm>
            <a:off x="4441543" y="166033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E7841-B55F-B5A9-C376-899B41BC6019}"/>
              </a:ext>
            </a:extLst>
          </p:cNvPr>
          <p:cNvCxnSpPr/>
          <p:nvPr/>
        </p:nvCxnSpPr>
        <p:spPr bwMode="auto">
          <a:xfrm>
            <a:off x="6577965" y="164531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283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  <a:br>
              <a:rPr lang="de-DE" dirty="0"/>
            </a:br>
            <a:r>
              <a:rPr lang="de-DE" dirty="0"/>
              <a:t>(Siehe Demo)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Expeditions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722647" y="5740335"/>
            <a:ext cx="1050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8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u="sng" dirty="0"/>
              <a:t>Vor Ort (Sekundär)</a:t>
            </a:r>
            <a:br>
              <a:rPr lang="de-DE" u="sng" dirty="0"/>
            </a:br>
            <a:r>
              <a:rPr lang="de-DE" dirty="0"/>
              <a:t>Einsatz von AR-Hardware gemeinsam im Klassenraum</a:t>
            </a:r>
          </a:p>
          <a:p>
            <a:r>
              <a:rPr lang="de-DE" dirty="0"/>
              <a:t>Parallel „normaler“ Unterricht</a:t>
            </a:r>
          </a:p>
          <a:p>
            <a:r>
              <a:rPr lang="de-DE" dirty="0"/>
              <a:t>Unterstützende Aufgabe</a:t>
            </a:r>
          </a:p>
          <a:p>
            <a:r>
              <a:rPr lang="de-DE" dirty="0"/>
              <a:t>Visualisierung des Themas</a:t>
            </a:r>
          </a:p>
          <a:p>
            <a:r>
              <a:rPr lang="de-DE" dirty="0"/>
              <a:t>Kleine Aufgaben zum lösen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CE5F1E0A-3D4D-E90B-BBFA-301814D2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03" y="3526143"/>
            <a:ext cx="4136450" cy="224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66869-925A-CDC7-CBE6-09E9F71219E3}"/>
              </a:ext>
            </a:extLst>
          </p:cNvPr>
          <p:cNvSpPr txBox="1"/>
          <p:nvPr/>
        </p:nvSpPr>
        <p:spPr>
          <a:xfrm>
            <a:off x="5020056" y="5767611"/>
            <a:ext cx="1967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INSEAD and </a:t>
            </a:r>
            <a:r>
              <a:rPr lang="en-GB" sz="1000" b="0" i="0" dirty="0" err="1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Actiview's</a:t>
            </a:r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 classroom.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14320301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0</TotalTime>
  <Words>1145</Words>
  <Application>Microsoft Office PowerPoint</Application>
  <PresentationFormat>On-screen Show (4:3)</PresentationFormat>
  <Paragraphs>231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Google Sans</vt:lpstr>
      <vt:lpstr>Helvetica Neue</vt:lpstr>
      <vt:lpstr>Martel</vt:lpstr>
      <vt:lpstr>OpenSansRegular</vt:lpstr>
      <vt:lpstr>Arial</vt:lpstr>
      <vt:lpstr>Wingdings</vt:lpstr>
      <vt:lpstr>ARVIDA-TUMFAR-Folie</vt:lpstr>
      <vt:lpstr>Anwendungen der AR: Education Praktische Anwendungen </vt:lpstr>
      <vt:lpstr>Inhalt</vt:lpstr>
      <vt:lpstr>Einleitung</vt:lpstr>
      <vt:lpstr>Warum AR in Bildung?</vt:lpstr>
      <vt:lpstr>Entwicklung bis 2024</vt:lpstr>
      <vt:lpstr>Entwicklung bis 2024</vt:lpstr>
      <vt:lpstr>AR Tools und Plattformen</vt:lpstr>
      <vt:lpstr>AR Tools und Plattformen</vt:lpstr>
      <vt:lpstr>Virtuelle Klassenräume</vt:lpstr>
      <vt:lpstr>Virtuelle Klassenräume</vt:lpstr>
      <vt:lpstr>Anwendungen in Bildungsstufen</vt:lpstr>
      <vt:lpstr>Anwendungen in Bildungsstufen</vt:lpstr>
      <vt:lpstr>Industrie</vt:lpstr>
      <vt:lpstr>Fallstudie - Primär</vt:lpstr>
      <vt:lpstr>Fallstudie - Primär</vt:lpstr>
      <vt:lpstr>Fallstudie - Hochschule</vt:lpstr>
      <vt:lpstr>Fallstudie - GeoGebra</vt:lpstr>
      <vt:lpstr>Demo</vt:lpstr>
      <vt:lpstr>PowerPoint Presentation</vt:lpstr>
      <vt:lpstr>Quellen</vt:lpstr>
      <vt:lpstr>Quellen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100</cp:revision>
  <dcterms:created xsi:type="dcterms:W3CDTF">2013-09-19T08:44:11Z</dcterms:created>
  <dcterms:modified xsi:type="dcterms:W3CDTF">2024-06-27T10:46:50Z</dcterms:modified>
</cp:coreProperties>
</file>